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
  </p:notesMasterIdLst>
  <p:sldIdLst>
    <p:sldId id="256" r:id="rId3"/>
    <p:sldId id="257" r:id="rId4"/>
    <p:sldId id="258" r:id="rId5"/>
    <p:sldId id="260" r:id="rId7"/>
    <p:sldId id="259" r:id="rId8"/>
    <p:sldId id="261" r:id="rId9"/>
    <p:sldId id="262" r:id="rId10"/>
    <p:sldId id="263" r:id="rId11"/>
    <p:sldId id="264" r:id="rId12"/>
    <p:sldId id="265" r:id="rId13"/>
    <p:sldId id="266" r:id="rId14"/>
    <p:sldId id="267" r:id="rId15"/>
    <p:sldId id="268" r:id="rId16"/>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幸全" initials="幸全" lastIdx="1" clrIdx="0"/>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notesMaster" Target="notesMasters/notesMaster1.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0" Type="http://schemas.openxmlformats.org/officeDocument/2006/relationships/commentAuthors" Target="commentAuthors.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grpSp>
        <p:nvGrpSpPr>
          <p:cNvPr id="8" name="组合 7"/>
          <p:cNvGrpSpPr/>
          <p:nvPr userDrawn="1">
            <p:custDataLst>
              <p:tags r:id="rId2"/>
            </p:custDataLst>
          </p:nvPr>
        </p:nvGrpSpPr>
        <p:grpSpPr>
          <a:xfrm>
            <a:off x="2912745" y="2359025"/>
            <a:ext cx="6346190" cy="1548765"/>
            <a:chOff x="4587" y="3715"/>
            <a:chExt cx="9994" cy="2439"/>
          </a:xfrm>
        </p:grpSpPr>
        <p:sp>
          <p:nvSpPr>
            <p:cNvPr id="6" name="圆角矩形 3"/>
            <p:cNvSpPr/>
            <p:nvPr userDrawn="1">
              <p:custDataLst>
                <p:tags r:id="rId3"/>
              </p:custDataLst>
            </p:nvPr>
          </p:nvSpPr>
          <p:spPr>
            <a:xfrm>
              <a:off x="4587" y="3715"/>
              <a:ext cx="1218" cy="1286"/>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sp>
          <p:nvSpPr>
            <p:cNvPr id="7" name="圆角矩形 4"/>
            <p:cNvSpPr/>
            <p:nvPr userDrawn="1">
              <p:custDataLst>
                <p:tags r:id="rId4"/>
              </p:custDataLst>
            </p:nvPr>
          </p:nvSpPr>
          <p:spPr>
            <a:xfrm>
              <a:off x="13955" y="5492"/>
              <a:ext cx="627" cy="662"/>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grpSp>
      <p:sp>
        <p:nvSpPr>
          <p:cNvPr id="3" name="日期占位符 2"/>
          <p:cNvSpPr>
            <a:spLocks noGrp="1"/>
          </p:cNvSpPr>
          <p:nvPr>
            <p:ph type="dt" sz="half" idx="10"/>
            <p:custDataLst>
              <p:tags r:id="rId5"/>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a:lstStyle>
            <a:lvl1pPr>
              <a:defRPr>
                <a:solidFill>
                  <a:schemeClr val="tx1">
                    <a:lumMod val="85000"/>
                    <a:lumOff val="15000"/>
                  </a:schemeClr>
                </a:solidFill>
              </a:defRPr>
            </a:lvl1pPr>
          </a:lstStyle>
          <a:p>
            <a:endParaRPr lang="zh-CN" altLang="en-US"/>
          </a:p>
        </p:txBody>
      </p:sp>
      <p:sp>
        <p:nvSpPr>
          <p:cNvPr id="5" name="灯片编号占位符 4"/>
          <p:cNvSpPr>
            <a:spLocks noGrp="1"/>
          </p:cNvSpPr>
          <p:nvPr>
            <p:ph type="sldNum" sz="quarter" idx="12"/>
            <p:custDataLst>
              <p:tags r:id="rId7"/>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8"/>
            </p:custDataLst>
          </p:nvPr>
        </p:nvSpPr>
        <p:spPr>
          <a:xfrm>
            <a:off x="3561347" y="2767279"/>
            <a:ext cx="5354053" cy="1200329"/>
          </a:xfrm>
        </p:spPr>
        <p:txBody>
          <a:bodyPr vert="horz" lIns="90000" tIns="46800" rIns="90000" bIns="0" rtlCol="0" anchor="b" anchorCtr="0">
            <a:normAutofit/>
          </a:bodyPr>
          <a:lstStyle>
            <a:lvl1pPr marL="0" marR="0" algn="ctr" defTabSz="914400" rtl="0" eaLnBrk="1" fontAlgn="auto" latinLnBrk="0" hangingPunct="1">
              <a:lnSpc>
                <a:spcPct val="100000"/>
              </a:lnSpc>
              <a:buNone/>
              <a:defRPr kumimoji="0" lang="zh-CN" altLang="en-US" sz="8000" b="1" i="0" u="none" strike="noStrike" kern="1200" cap="none" spc="600" normalizeH="0" baseline="0" noProof="1" dirty="0">
                <a:solidFill>
                  <a:schemeClr val="tx1">
                    <a:lumMod val="85000"/>
                    <a:lumOff val="15000"/>
                  </a:schemeClr>
                </a:solidFill>
                <a:uFillTx/>
                <a:latin typeface="Arial" panose="020B0704020202020204" pitchFamily="34" charset="0"/>
                <a:ea typeface="汉仪旗黑-85S" panose="00020600040101010101" pitchFamily="18" charset="-122"/>
                <a:cs typeface="+mj-cs"/>
                <a:sym typeface="+mn-ea"/>
              </a:defRPr>
            </a:lvl1pPr>
          </a:lstStyle>
          <a:p>
            <a:pPr lvl="0"/>
            <a:r>
              <a:rPr dirty="0">
                <a:sym typeface="+mn-ea"/>
              </a:rPr>
              <a:t>编辑标题</a:t>
            </a:r>
            <a:endParaRPr dirty="0">
              <a:sym typeface="+mn-ea"/>
            </a:endParaRPr>
          </a:p>
        </p:txBody>
      </p:sp>
      <p:sp>
        <p:nvSpPr>
          <p:cNvPr id="11" name="文本占位符 10"/>
          <p:cNvSpPr>
            <a:spLocks noGrp="1"/>
          </p:cNvSpPr>
          <p:nvPr>
            <p:ph type="body" sz="quarter" idx="13"/>
            <p:custDataLst>
              <p:tags r:id="rId9"/>
            </p:custDataLst>
          </p:nvPr>
        </p:nvSpPr>
        <p:spPr>
          <a:xfrm>
            <a:off x="3559175" y="4064091"/>
            <a:ext cx="5356225" cy="661476"/>
          </a:xfrm>
        </p:spPr>
        <p:txBody>
          <a:bodyPr lIns="90000" rIns="90000" bIns="46800"/>
          <a:lstStyle>
            <a:lvl1pPr marL="0" indent="0" algn="ctr">
              <a:buNone/>
              <a:defRPr>
                <a:solidFill>
                  <a:schemeClr val="tx1">
                    <a:lumMod val="85000"/>
                    <a:lumOff val="15000"/>
                  </a:schemeClr>
                </a:solidFill>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1186774" y="2665379"/>
            <a:ext cx="4873574"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256938" y="2665379"/>
            <a:ext cx="4897576"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7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tags" Target="../tags/tag10.xml"/><Relationship Id="rId1" Type="http://schemas.openxmlformats.org/officeDocument/2006/relationships/tags" Target="../tags/tag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normAutofit/>
          </a:bodyPr>
          <a:p>
            <a:r>
              <a:rPr lang="zh-CN" altLang="en-US" sz="4445"/>
              <a:t>Structured Scene Memory for Vision-Language Navigation</a:t>
            </a:r>
            <a:endParaRPr lang="zh-CN" altLang="en-US" sz="4445"/>
          </a:p>
        </p:txBody>
      </p:sp>
      <p:sp>
        <p:nvSpPr>
          <p:cNvPr id="3" name="副标题 2"/>
          <p:cNvSpPr>
            <a:spLocks noGrp="1"/>
          </p:cNvSpPr>
          <p:nvPr>
            <p:ph type="subTitle" idx="1"/>
          </p:nvPr>
        </p:nvSpPr>
        <p:spPr>
          <a:xfrm>
            <a:off x="1524000" y="3694748"/>
            <a:ext cx="9144000" cy="1655762"/>
          </a:xfrm>
        </p:spPr>
        <p:txBody>
          <a:bodyPr/>
          <a:p>
            <a:r>
              <a:rPr lang="zh-CN" altLang="en-US"/>
              <a:t>《视觉语言导航的结构化场景存储器》</a:t>
            </a: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555625" y="553085"/>
            <a:ext cx="10798175" cy="682625"/>
          </a:xfrm>
        </p:spPr>
        <p:txBody>
          <a:bodyPr>
            <a:normAutofit fontScale="90000"/>
          </a:bodyPr>
          <a:p>
            <a:r>
              <a:rPr lang="en-US" altLang="zh-CN" sz="2800">
                <a:sym typeface="+mn-ea"/>
              </a:rPr>
              <a:t>SSM</a:t>
            </a:r>
            <a:r>
              <a:rPr lang="zh-CN" altLang="en-US" sz="2800">
                <a:sym typeface="+mn-ea"/>
              </a:rPr>
              <a:t>在</a:t>
            </a:r>
            <a:r>
              <a:rPr lang="en-US" altLang="zh-CN" sz="2800">
                <a:sym typeface="+mn-ea"/>
              </a:rPr>
              <a:t>R4R</a:t>
            </a:r>
            <a:r>
              <a:rPr lang="zh-CN" altLang="en-US" sz="2800">
                <a:sym typeface="+mn-ea"/>
              </a:rPr>
              <a:t>数据集上的实验</a:t>
            </a:r>
            <a:br>
              <a:rPr lang="zh-CN" altLang="en-US"/>
            </a:br>
            <a:endParaRPr lang="zh-CN" altLang="en-US"/>
          </a:p>
        </p:txBody>
      </p:sp>
      <p:pic>
        <p:nvPicPr>
          <p:cNvPr id="4" name="图片 3" descr="屏幕快照 2022-11-14 下午9.00.53"/>
          <p:cNvPicPr>
            <a:picLocks noChangeAspect="1"/>
          </p:cNvPicPr>
          <p:nvPr/>
        </p:nvPicPr>
        <p:blipFill>
          <a:blip r:embed="rId1"/>
          <a:stretch>
            <a:fillRect/>
          </a:stretch>
        </p:blipFill>
        <p:spPr>
          <a:xfrm>
            <a:off x="658495" y="1249045"/>
            <a:ext cx="10695305" cy="3629025"/>
          </a:xfrm>
          <a:prstGeom prst="rect">
            <a:avLst/>
          </a:prstGeom>
        </p:spPr>
      </p:pic>
      <p:sp>
        <p:nvSpPr>
          <p:cNvPr id="5" name="文本框 4"/>
          <p:cNvSpPr txBox="1"/>
          <p:nvPr/>
        </p:nvSpPr>
        <p:spPr>
          <a:xfrm>
            <a:off x="658495" y="5306060"/>
            <a:ext cx="10695305" cy="460375"/>
          </a:xfrm>
          <a:prstGeom prst="rect">
            <a:avLst/>
          </a:prstGeom>
          <a:noFill/>
        </p:spPr>
        <p:txBody>
          <a:bodyPr wrap="square" rtlCol="0">
            <a:spAutoFit/>
          </a:bodyPr>
          <a:p>
            <a:pPr algn="l"/>
            <a:r>
              <a:rPr lang="zh-CN" altLang="en-US" sz="2400"/>
              <a:t>表2给出了与R4R数据集上六个顶级领先VLN模型的比较</a:t>
            </a:r>
            <a:r>
              <a:rPr lang="zh-CN" altLang="en-US"/>
              <a:t>。</a:t>
            </a: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屏幕快照 2022-11-14 下午9.04.55"/>
          <p:cNvPicPr>
            <a:picLocks noChangeAspect="1"/>
          </p:cNvPicPr>
          <p:nvPr/>
        </p:nvPicPr>
        <p:blipFill>
          <a:blip r:embed="rId1"/>
          <a:stretch>
            <a:fillRect/>
          </a:stretch>
        </p:blipFill>
        <p:spPr>
          <a:xfrm>
            <a:off x="1066800" y="546735"/>
            <a:ext cx="10057765" cy="3752850"/>
          </a:xfrm>
          <a:prstGeom prst="rect">
            <a:avLst/>
          </a:prstGeom>
        </p:spPr>
      </p:pic>
      <p:sp>
        <p:nvSpPr>
          <p:cNvPr id="4" name="文本框 3"/>
          <p:cNvSpPr txBox="1"/>
          <p:nvPr/>
        </p:nvSpPr>
        <p:spPr>
          <a:xfrm>
            <a:off x="488315" y="4635500"/>
            <a:ext cx="11279505" cy="1938020"/>
          </a:xfrm>
          <a:prstGeom prst="rect">
            <a:avLst/>
          </a:prstGeom>
          <a:noFill/>
        </p:spPr>
        <p:txBody>
          <a:bodyPr wrap="square" rtlCol="0">
            <a:spAutoFit/>
          </a:bodyPr>
          <a:p>
            <a:pPr algn="l"/>
            <a:r>
              <a:rPr lang="zh-CN" altLang="en-US" sz="2400">
                <a:sym typeface="+mn-ea"/>
              </a:rPr>
              <a:t>此图是</a:t>
            </a:r>
            <a:r>
              <a:rPr lang="en-US" altLang="zh-CN" sz="2400">
                <a:sym typeface="+mn-ea"/>
              </a:rPr>
              <a:t>R4R</a:t>
            </a:r>
            <a:r>
              <a:rPr lang="zh-CN" altLang="en-US" sz="2400">
                <a:sym typeface="+mn-ea"/>
              </a:rPr>
              <a:t>数据集上的视觉结果，</a:t>
            </a:r>
            <a:r>
              <a:rPr lang="en-US" altLang="zh-CN" sz="2400">
                <a:sym typeface="+mn-ea"/>
              </a:rPr>
              <a:t>”go straight”</a:t>
            </a:r>
            <a:r>
              <a:rPr lang="zh-CN" altLang="en-US" sz="2400">
                <a:sym typeface="+mn-ea"/>
              </a:rPr>
              <a:t>指令易于遵循，相应的导航轨迹用蓝色突出表示。然而，在</a:t>
            </a:r>
            <a:r>
              <a:rPr lang="en-US" altLang="zh-CN" sz="2400">
                <a:sym typeface="+mn-ea"/>
              </a:rPr>
              <a:t>b</a:t>
            </a:r>
            <a:r>
              <a:rPr lang="zh-CN" altLang="en-US" sz="2400">
                <a:sym typeface="+mn-ea"/>
              </a:rPr>
              <a:t>中，基础的智能体被模凌两可的指令</a:t>
            </a:r>
            <a:r>
              <a:rPr lang="en-US" altLang="zh-CN" sz="2400">
                <a:sym typeface="+mn-ea"/>
              </a:rPr>
              <a:t>”turn right through doorway”</a:t>
            </a:r>
            <a:r>
              <a:rPr lang="zh-CN" altLang="en-US" sz="2400">
                <a:sym typeface="+mn-ea"/>
              </a:rPr>
              <a:t>所迷惑，导致导航失败。通过</a:t>
            </a:r>
            <a:r>
              <a:rPr lang="en-US" altLang="zh-CN" sz="2400">
                <a:sym typeface="+mn-ea"/>
              </a:rPr>
              <a:t>SSM</a:t>
            </a:r>
            <a:r>
              <a:rPr lang="zh-CN" altLang="en-US" sz="2400">
                <a:sym typeface="+mn-ea"/>
              </a:rPr>
              <a:t>，我们的智能体可以轻松访问过去的观察结果并进行稳健的导航，如图</a:t>
            </a:r>
            <a:r>
              <a:rPr lang="en-US" altLang="zh-CN" sz="2400">
                <a:sym typeface="+mn-ea"/>
              </a:rPr>
              <a:t>c</a:t>
            </a:r>
            <a:r>
              <a:rPr lang="zh-CN" altLang="en-US" sz="2400">
                <a:sym typeface="+mn-ea"/>
              </a:rPr>
              <a:t>所示，我们的智能体成功返回正确的方向，并最终到达目标位置。</a:t>
            </a:r>
            <a:endParaRPr lang="zh-CN" altLang="en-US" sz="2400">
              <a:sym typeface="+mn-e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556260" y="699135"/>
            <a:ext cx="10515600" cy="4646295"/>
          </a:xfrm>
        </p:spPr>
        <p:txBody>
          <a:bodyPr>
            <a:normAutofit fontScale="90000"/>
          </a:bodyPr>
          <a:p>
            <a:pPr marL="0" indent="0">
              <a:buNone/>
            </a:pPr>
            <a:r>
              <a:rPr lang="zh-CN" altLang="en-US" sz="3335" b="1">
                <a:solidFill>
                  <a:srgbClr val="FF0000"/>
                </a:solidFill>
              </a:rPr>
              <a:t>结论</a:t>
            </a:r>
            <a:endParaRPr lang="zh-CN" altLang="en-US"/>
          </a:p>
          <a:p>
            <a:pPr marL="0" indent="0" fontAlgn="auto">
              <a:lnSpc>
                <a:spcPct val="140000"/>
              </a:lnSpc>
              <a:buNone/>
            </a:pPr>
            <a:r>
              <a:rPr lang="zh-CN" altLang="en-US"/>
              <a:t>存储器和建图是在部分可观察环境中实现智能导航的关键组成部分。当前的</a:t>
            </a:r>
            <a:r>
              <a:rPr lang="en-US" altLang="zh-CN"/>
              <a:t>VLN</a:t>
            </a:r>
            <a:r>
              <a:rPr lang="zh-CN" altLang="en-US"/>
              <a:t>智能体只是建立在循环神经网络上，它们潜在的基于网络状态的隐式记忆不适合建模长期结构数据依赖关系，因此限制了规划能力。</a:t>
            </a:r>
            <a:endParaRPr lang="zh-CN" altLang="en-US"/>
          </a:p>
          <a:p>
            <a:pPr marL="0" indent="0" fontAlgn="auto">
              <a:lnSpc>
                <a:spcPct val="140000"/>
              </a:lnSpc>
              <a:buNone/>
            </a:pPr>
            <a:r>
              <a:rPr lang="zh-CN" altLang="en-US"/>
              <a:t>本文中，开发了一种结构化的显式存储器架构</a:t>
            </a:r>
            <a:r>
              <a:rPr lang="en-US" altLang="zh-CN"/>
              <a:t>SSM</a:t>
            </a:r>
            <a:r>
              <a:rPr lang="zh-CN" altLang="en-US"/>
              <a:t>，允许</a:t>
            </a:r>
            <a:r>
              <a:rPr lang="en-US" altLang="zh-CN"/>
              <a:t>VLN</a:t>
            </a:r>
            <a:r>
              <a:rPr lang="zh-CN" altLang="en-US"/>
              <a:t>智能体访问其过去的感知并探索环境布局。</a:t>
            </a:r>
            <a:r>
              <a:rPr lang="en-US" altLang="zh-CN"/>
              <a:t>SSM</a:t>
            </a:r>
            <a:r>
              <a:rPr lang="zh-CN" altLang="en-US"/>
              <a:t>与现存的</a:t>
            </a:r>
            <a:r>
              <a:rPr lang="en-US" altLang="zh-CN"/>
              <a:t>VLN</a:t>
            </a:r>
            <a:r>
              <a:rPr lang="zh-CN" altLang="en-US"/>
              <a:t>模型相比，提高了很多方面的性能。</a:t>
            </a:r>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custDataLst>
              <p:tags r:id="rId1"/>
            </p:custDataLst>
          </p:nvPr>
        </p:nvSpPr>
        <p:spPr/>
        <p:txBody>
          <a:bodyPr>
            <a:normAutofit fontScale="90000"/>
          </a:bodyPr>
          <a:lstStyle/>
          <a:p>
            <a:r>
              <a:rPr lang="en-US" altLang="zh-CN" dirty="0"/>
              <a:t>THANKS</a:t>
            </a:r>
            <a:endParaRPr lang="zh-CN" altLang="en-US" dirty="0"/>
          </a:p>
        </p:txBody>
      </p:sp>
    </p:spTree>
    <p:custDataLst>
      <p:tags r:id="rId2"/>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34645" y="311785"/>
            <a:ext cx="10330815" cy="1048385"/>
          </a:xfrm>
        </p:spPr>
        <p:txBody>
          <a:bodyPr/>
          <a:p>
            <a:r>
              <a:rPr lang="en-US" altLang="zh-CN" sz="3600"/>
              <a:t>SSM</a:t>
            </a:r>
            <a:r>
              <a:rPr lang="zh-CN" altLang="en-US" sz="3600"/>
              <a:t>的提出背景</a:t>
            </a:r>
            <a:endParaRPr lang="zh-CN" altLang="en-US" sz="3600"/>
          </a:p>
        </p:txBody>
      </p:sp>
      <p:sp>
        <p:nvSpPr>
          <p:cNvPr id="3" name="内容占位符 2"/>
          <p:cNvSpPr>
            <a:spLocks noGrp="1"/>
          </p:cNvSpPr>
          <p:nvPr>
            <p:ph idx="1"/>
          </p:nvPr>
        </p:nvSpPr>
        <p:spPr>
          <a:xfrm>
            <a:off x="560070" y="1360170"/>
            <a:ext cx="11416665" cy="4351655"/>
          </a:xfrm>
        </p:spPr>
        <p:txBody>
          <a:bodyPr/>
          <a:p>
            <a:pPr marL="0" indent="0" fontAlgn="auto">
              <a:lnSpc>
                <a:spcPct val="110000"/>
              </a:lnSpc>
              <a:buNone/>
            </a:pPr>
            <a:r>
              <a:rPr lang="zh-CN" altLang="en-US">
                <a:latin typeface="Times New Roman Regular" panose="02020803070505020304" charset="0"/>
                <a:cs typeface="Times New Roman Regular" panose="02020803070505020304" charset="0"/>
              </a:rPr>
              <a:t>current VLN agents simply store their past experiences/observations as latent states in recurrent networks, failing to capture environment layouts and make long-term planning.</a:t>
            </a:r>
            <a:endParaRPr lang="zh-CN" altLang="en-US">
              <a:latin typeface="Times New Roman Regular" panose="02020803070505020304" charset="0"/>
              <a:cs typeface="Times New Roman Regular" panose="02020803070505020304" charset="0"/>
            </a:endParaRPr>
          </a:p>
          <a:p>
            <a:pPr marL="0" indent="0">
              <a:buNone/>
            </a:pPr>
            <a:endParaRPr lang="zh-CN" altLang="en-US">
              <a:latin typeface="Times New Roman Regular" panose="02020803070505020304" charset="0"/>
              <a:cs typeface="Times New Roman Regular" panose="02020803070505020304" charset="0"/>
            </a:endParaRPr>
          </a:p>
          <a:p>
            <a:pPr marL="0" indent="0" fontAlgn="auto">
              <a:lnSpc>
                <a:spcPct val="110000"/>
              </a:lnSpc>
              <a:buNone/>
            </a:pPr>
            <a:r>
              <a:rPr lang="zh-CN" altLang="en-US">
                <a:latin typeface="Times New Roman Regular" panose="02020803070505020304" charset="0"/>
                <a:cs typeface="Times New Roman Regular" panose="02020803070505020304" charset="0"/>
              </a:rPr>
              <a:t>SSM has a collect-read controller that adaptively collects information for supporting current decision making and mimics iterative algorithms for long-range reasoning. </a:t>
            </a:r>
            <a:endParaRPr lang="zh-CN" altLang="en-US">
              <a:latin typeface="Times New Roman Regular" panose="02020803070505020304" charset="0"/>
              <a:cs typeface="Times New Roman Regular" panose="020208030705050203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520700" y="366395"/>
            <a:ext cx="10515600" cy="5678170"/>
          </a:xfrm>
        </p:spPr>
        <p:txBody>
          <a:bodyPr/>
          <a:p>
            <a:pPr marL="0" indent="0" fontAlgn="auto">
              <a:lnSpc>
                <a:spcPct val="110000"/>
              </a:lnSpc>
              <a:buNone/>
            </a:pPr>
            <a:r>
              <a:rPr lang="zh-CN" altLang="en-US" sz="2600"/>
              <a:t>当前的</a:t>
            </a:r>
            <a:r>
              <a:rPr lang="en-US" altLang="zh-CN" sz="2600"/>
              <a:t>VLN</a:t>
            </a:r>
            <a:r>
              <a:rPr lang="zh-CN" altLang="en-US" sz="2600"/>
              <a:t>用</a:t>
            </a:r>
            <a:r>
              <a:rPr lang="en-US" altLang="zh-CN" sz="2600"/>
              <a:t>Seq2Seq</a:t>
            </a:r>
            <a:r>
              <a:rPr lang="zh-CN" altLang="en-US" sz="2600"/>
              <a:t>框架来处理任务，将感知到的信息嵌入混合到内部循环单元中，禁止智能体直接访问其过去的观察结果并理解环境布局。</a:t>
            </a:r>
            <a:endParaRPr lang="zh-CN" altLang="en-US" sz="2600"/>
          </a:p>
          <a:p>
            <a:pPr marL="0" indent="0">
              <a:buNone/>
            </a:pPr>
            <a:endParaRPr lang="zh-CN" altLang="en-US" sz="2600"/>
          </a:p>
        </p:txBody>
      </p:sp>
      <p:pic>
        <p:nvPicPr>
          <p:cNvPr id="4" name="图片 3" descr="屏幕快照 2022-11-14 下午6.50.00"/>
          <p:cNvPicPr>
            <a:picLocks noChangeAspect="1"/>
          </p:cNvPicPr>
          <p:nvPr/>
        </p:nvPicPr>
        <p:blipFill>
          <a:blip r:embed="rId1"/>
          <a:stretch>
            <a:fillRect/>
          </a:stretch>
        </p:blipFill>
        <p:spPr>
          <a:xfrm>
            <a:off x="1194435" y="1534795"/>
            <a:ext cx="8201025" cy="494347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482600" y="363855"/>
            <a:ext cx="11226165" cy="4351655"/>
          </a:xfrm>
        </p:spPr>
        <p:txBody>
          <a:bodyPr/>
          <a:p>
            <a:pPr marL="0" indent="0" fontAlgn="auto">
              <a:lnSpc>
                <a:spcPct val="110000"/>
              </a:lnSpc>
              <a:buNone/>
            </a:pPr>
            <a:r>
              <a:rPr lang="zh-CN" altLang="en-US">
                <a:latin typeface="Times New Roman Regular" panose="02020803070505020304" charset="0"/>
                <a:cs typeface="Times New Roman Regular" panose="02020803070505020304" charset="0"/>
              </a:rPr>
              <a:t>However, the states (internal memory) in recurrent networks are latent and shown inherently unstable over long timescales. </a:t>
            </a:r>
            <a:endParaRPr lang="zh-CN" altLang="en-US">
              <a:latin typeface="Times New Roman Regular" panose="02020803070505020304" charset="0"/>
              <a:cs typeface="Times New Roman Regular" panose="02020803070505020304" charset="0"/>
            </a:endParaRPr>
          </a:p>
          <a:p>
            <a:pPr marL="0" indent="0" fontAlgn="auto">
              <a:lnSpc>
                <a:spcPct val="110000"/>
              </a:lnSpc>
              <a:buNone/>
            </a:pPr>
            <a:endParaRPr lang="zh-CN" altLang="en-US"/>
          </a:p>
        </p:txBody>
      </p:sp>
      <p:pic>
        <p:nvPicPr>
          <p:cNvPr id="5" name="图片 4" descr="屏幕快照 2022-11-14 下午7.28.43"/>
          <p:cNvPicPr>
            <a:picLocks noChangeAspect="1"/>
          </p:cNvPicPr>
          <p:nvPr/>
        </p:nvPicPr>
        <p:blipFill>
          <a:blip r:embed="rId1"/>
          <a:stretch>
            <a:fillRect/>
          </a:stretch>
        </p:blipFill>
        <p:spPr>
          <a:xfrm>
            <a:off x="6992620" y="1302385"/>
            <a:ext cx="3975100" cy="4978400"/>
          </a:xfrm>
          <a:prstGeom prst="rect">
            <a:avLst/>
          </a:prstGeom>
        </p:spPr>
      </p:pic>
      <p:sp>
        <p:nvSpPr>
          <p:cNvPr id="6" name="文本框 5"/>
          <p:cNvSpPr txBox="1"/>
          <p:nvPr/>
        </p:nvSpPr>
        <p:spPr>
          <a:xfrm>
            <a:off x="482600" y="1667510"/>
            <a:ext cx="6196330" cy="5048250"/>
          </a:xfrm>
          <a:prstGeom prst="rect">
            <a:avLst/>
          </a:prstGeom>
          <a:noFill/>
        </p:spPr>
        <p:txBody>
          <a:bodyPr wrap="square" rtlCol="0">
            <a:spAutoFit/>
          </a:bodyPr>
          <a:p>
            <a:pPr fontAlgn="auto">
              <a:lnSpc>
                <a:spcPct val="130000"/>
              </a:lnSpc>
            </a:pPr>
            <a:r>
              <a:rPr lang="en-US" altLang="zh-CN" sz="2600">
                <a:sym typeface="+mn-ea"/>
              </a:rPr>
              <a:t>SSM</a:t>
            </a:r>
            <a:r>
              <a:rPr lang="zh-CN" altLang="en-US" sz="2600">
                <a:sym typeface="+mn-ea"/>
              </a:rPr>
              <a:t>提供了全局的行动空间，探测区域内的所有可导航位置，实现灵活的决策。</a:t>
            </a:r>
            <a:endParaRPr lang="zh-CN" altLang="en-US" sz="2600">
              <a:sym typeface="+mn-ea"/>
            </a:endParaRPr>
          </a:p>
          <a:p>
            <a:pPr fontAlgn="auto">
              <a:lnSpc>
                <a:spcPct val="130000"/>
              </a:lnSpc>
            </a:pPr>
            <a:endParaRPr lang="zh-CN" altLang="en-US" sz="2600">
              <a:sym typeface="+mn-ea"/>
            </a:endParaRPr>
          </a:p>
          <a:p>
            <a:pPr fontAlgn="auto">
              <a:lnSpc>
                <a:spcPct val="130000"/>
              </a:lnSpc>
            </a:pPr>
            <a:r>
              <a:rPr lang="en-US" altLang="zh-CN" sz="2600">
                <a:sym typeface="+mn-ea"/>
              </a:rPr>
              <a:t>SSM</a:t>
            </a:r>
            <a:r>
              <a:rPr lang="zh-CN" altLang="en-US" sz="2600">
                <a:sym typeface="+mn-ea"/>
              </a:rPr>
              <a:t>由在探索位置嵌入视觉信息的节点和表示连接位置之间几何关系的边组成。当视觉和几何信号都被捕获和分开时，指令可以更好地基于视觉世界，也就是将感知和动作相关描述分别与</a:t>
            </a:r>
            <a:r>
              <a:rPr lang="en-US" altLang="zh-CN" sz="2600">
                <a:sym typeface="+mn-ea"/>
              </a:rPr>
              <a:t>SSM</a:t>
            </a:r>
            <a:r>
              <a:rPr lang="zh-CN" altLang="en-US" sz="2600">
                <a:sym typeface="+mn-ea"/>
              </a:rPr>
              <a:t>中的节点和边相关联。</a:t>
            </a:r>
            <a:endParaRPr lang="zh-CN" altLang="en-US"/>
          </a:p>
          <a:p>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38150" y="298450"/>
            <a:ext cx="10915650" cy="1004570"/>
          </a:xfrm>
        </p:spPr>
        <p:txBody>
          <a:bodyPr/>
          <a:p>
            <a:r>
              <a:rPr lang="en-US" altLang="zh-CN" sz="4000"/>
              <a:t>RNN</a:t>
            </a:r>
            <a:r>
              <a:rPr lang="zh-CN" altLang="en-US" sz="4000"/>
              <a:t>循环神经网络</a:t>
            </a:r>
            <a:endParaRPr lang="zh-CN" altLang="en-US" sz="4000"/>
          </a:p>
        </p:txBody>
      </p:sp>
      <p:sp>
        <p:nvSpPr>
          <p:cNvPr id="3" name="内容占位符 2"/>
          <p:cNvSpPr>
            <a:spLocks noGrp="1"/>
          </p:cNvSpPr>
          <p:nvPr>
            <p:ph idx="1"/>
          </p:nvPr>
        </p:nvSpPr>
        <p:spPr>
          <a:xfrm>
            <a:off x="586740" y="1253490"/>
            <a:ext cx="11290935" cy="5276850"/>
          </a:xfrm>
        </p:spPr>
        <p:txBody>
          <a:bodyPr>
            <a:normAutofit fontScale="90000" lnSpcReduction="20000"/>
          </a:bodyPr>
          <a:p>
            <a:pPr marL="0" indent="0" fontAlgn="auto">
              <a:lnSpc>
                <a:spcPct val="110000"/>
              </a:lnSpc>
              <a:buNone/>
            </a:pPr>
            <a:r>
              <a:rPr lang="zh-CN" altLang="en-US" sz="2600"/>
              <a:t>是一类以序列数据为输入，在序列的演进方向上进行递归且所有的循环单元按链式连接的递归神经网络。</a:t>
            </a:r>
            <a:endParaRPr lang="zh-CN" altLang="en-US" sz="2600"/>
          </a:p>
          <a:p>
            <a:pPr marL="0" indent="0" fontAlgn="auto">
              <a:lnSpc>
                <a:spcPct val="110000"/>
              </a:lnSpc>
              <a:buNone/>
            </a:pPr>
            <a:endParaRPr lang="zh-CN" altLang="en-US" sz="2600"/>
          </a:p>
          <a:p>
            <a:pPr marL="0" indent="0" fontAlgn="auto">
              <a:lnSpc>
                <a:spcPct val="110000"/>
              </a:lnSpc>
              <a:buNone/>
            </a:pPr>
            <a:endParaRPr lang="zh-CN" altLang="en-US" sz="2600"/>
          </a:p>
          <a:p>
            <a:pPr marL="0" indent="0" fontAlgn="auto">
              <a:lnSpc>
                <a:spcPct val="110000"/>
              </a:lnSpc>
              <a:buNone/>
            </a:pPr>
            <a:endParaRPr lang="zh-CN" altLang="en-US" sz="2600"/>
          </a:p>
          <a:p>
            <a:pPr marL="0" indent="0" fontAlgn="auto">
              <a:lnSpc>
                <a:spcPct val="110000"/>
              </a:lnSpc>
              <a:buNone/>
            </a:pPr>
            <a:endParaRPr lang="zh-CN" altLang="en-US" sz="2600"/>
          </a:p>
          <a:p>
            <a:pPr marL="0" indent="0" fontAlgn="auto">
              <a:lnSpc>
                <a:spcPct val="110000"/>
              </a:lnSpc>
              <a:buNone/>
            </a:pPr>
            <a:endParaRPr lang="zh-CN" altLang="en-US" sz="2600"/>
          </a:p>
          <a:p>
            <a:pPr marL="0" indent="0" fontAlgn="auto">
              <a:lnSpc>
                <a:spcPct val="110000"/>
              </a:lnSpc>
              <a:buNone/>
            </a:pPr>
            <a:endParaRPr lang="zh-CN" altLang="en-US" sz="2600"/>
          </a:p>
          <a:p>
            <a:pPr marL="0" indent="0" fontAlgn="auto">
              <a:lnSpc>
                <a:spcPct val="120000"/>
              </a:lnSpc>
              <a:buNone/>
            </a:pPr>
            <a:r>
              <a:rPr lang="zh-CN" altLang="en-US" sz="2600"/>
              <a:t>其中，循环单元和循环单元之间的连接也被称为全连接，此时每个循环单元当前时间步的状态由该时间步的输入和上一个时间步的状态决定。</a:t>
            </a:r>
            <a:endParaRPr lang="zh-CN" altLang="en-US" sz="2600"/>
          </a:p>
          <a:p>
            <a:pPr marL="0" indent="0" fontAlgn="auto">
              <a:lnSpc>
                <a:spcPct val="120000"/>
              </a:lnSpc>
              <a:buNone/>
            </a:pPr>
            <a:r>
              <a:rPr lang="en-US" altLang="zh-CN" sz="2600"/>
              <a:t>RNN</a:t>
            </a:r>
            <a:r>
              <a:rPr lang="zh-CN" altLang="en-US" sz="2600"/>
              <a:t>在实践中发生梯度消失时，在多个时间步后的输出几乎不与序列的初始值相关，无法模拟序列的长距离依赖。</a:t>
            </a:r>
            <a:endParaRPr lang="zh-CN" altLang="en-US" sz="2600"/>
          </a:p>
        </p:txBody>
      </p:sp>
      <p:pic>
        <p:nvPicPr>
          <p:cNvPr id="4" name="图片 3"/>
          <p:cNvPicPr>
            <a:picLocks noChangeAspect="1"/>
          </p:cNvPicPr>
          <p:nvPr/>
        </p:nvPicPr>
        <p:blipFill>
          <a:blip r:embed="rId1"/>
          <a:stretch>
            <a:fillRect/>
          </a:stretch>
        </p:blipFill>
        <p:spPr>
          <a:xfrm>
            <a:off x="678180" y="2349500"/>
            <a:ext cx="7419975" cy="24003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69900" y="370205"/>
            <a:ext cx="10930890" cy="990600"/>
          </a:xfrm>
        </p:spPr>
        <p:txBody>
          <a:bodyPr/>
          <a:p>
            <a:r>
              <a:rPr lang="zh-CN" altLang="en-US" sz="3800"/>
              <a:t>现有</a:t>
            </a:r>
            <a:r>
              <a:rPr lang="en-US" altLang="zh-CN" sz="3800"/>
              <a:t>VLN</a:t>
            </a:r>
            <a:r>
              <a:rPr lang="zh-CN" altLang="en-US" sz="3800"/>
              <a:t>模型的限制</a:t>
            </a:r>
            <a:endParaRPr lang="zh-CN" altLang="en-US" sz="3800"/>
          </a:p>
        </p:txBody>
      </p:sp>
      <p:sp>
        <p:nvSpPr>
          <p:cNvPr id="3" name="内容占位符 2"/>
          <p:cNvSpPr>
            <a:spLocks noGrp="1"/>
          </p:cNvSpPr>
          <p:nvPr>
            <p:ph idx="1"/>
          </p:nvPr>
        </p:nvSpPr>
        <p:spPr>
          <a:xfrm>
            <a:off x="469900" y="1481455"/>
            <a:ext cx="11252835" cy="4351655"/>
          </a:xfrm>
        </p:spPr>
        <p:txBody>
          <a:bodyPr/>
          <a:p>
            <a:pPr marL="0" indent="0" fontAlgn="auto">
              <a:lnSpc>
                <a:spcPct val="110000"/>
              </a:lnSpc>
              <a:buNone/>
            </a:pPr>
            <a:r>
              <a:rPr lang="en-US" altLang="zh-CN"/>
              <a:t>(1) </a:t>
            </a:r>
            <a:r>
              <a:rPr lang="zh-CN" altLang="en-US"/>
              <a:t>不能探索环境布局</a:t>
            </a:r>
            <a:endParaRPr lang="zh-CN" altLang="en-US"/>
          </a:p>
          <a:p>
            <a:pPr marL="0" indent="0" fontAlgn="auto">
              <a:lnSpc>
                <a:spcPct val="110000"/>
              </a:lnSpc>
              <a:buNone/>
            </a:pPr>
            <a:r>
              <a:rPr lang="en-US" altLang="zh-CN"/>
              <a:t>(2) </a:t>
            </a:r>
            <a:r>
              <a:rPr lang="zh-CN" altLang="en-US"/>
              <a:t>规划能力局限于潜在状态</a:t>
            </a:r>
            <a:r>
              <a:rPr lang="en-US" altLang="zh-CN"/>
              <a:t>h</a:t>
            </a:r>
            <a:r>
              <a:rPr lang="zh-CN" altLang="en-US"/>
              <a:t>，不能精确存储和直接回忆起过去的经历</a:t>
            </a:r>
            <a:endParaRPr lang="zh-CN" altLang="en-US"/>
          </a:p>
          <a:p>
            <a:pPr marL="0" indent="0" fontAlgn="auto">
              <a:lnSpc>
                <a:spcPct val="110000"/>
              </a:lnSpc>
              <a:buNone/>
            </a:pPr>
            <a:r>
              <a:rPr lang="en-US" altLang="zh-CN"/>
              <a:t>(3) </a:t>
            </a:r>
            <a:r>
              <a:rPr lang="zh-CN" altLang="en-US"/>
              <a:t>只有局部的活动空间，也就是即时的观察</a:t>
            </a:r>
            <a:endParaRPr lang="zh-CN" altLang="en-US"/>
          </a:p>
          <a:p>
            <a:pPr marL="0" indent="0" fontAlgn="auto">
              <a:lnSpc>
                <a:spcPct val="110000"/>
              </a:lnSpc>
              <a:buNone/>
            </a:pPr>
            <a:r>
              <a:rPr lang="zh-CN" altLang="en-US"/>
              <a:t>因此，导航行为就趋向于被动并且以前的错误决策很难被纠正。</a:t>
            </a:r>
            <a:endParaRPr lang="zh-CN" altLang="en-US"/>
          </a:p>
          <a:p>
            <a:pPr marL="0" indent="0" fontAlgn="auto">
              <a:lnSpc>
                <a:spcPct val="140000"/>
              </a:lnSpc>
              <a:buNone/>
            </a:pPr>
            <a:r>
              <a:rPr lang="zh-CN" altLang="en-US"/>
              <a:t>而</a:t>
            </a:r>
            <a:r>
              <a:rPr lang="en-US" altLang="zh-CN"/>
              <a:t>SSM</a:t>
            </a:r>
            <a:r>
              <a:rPr lang="zh-CN" altLang="en-US"/>
              <a:t>可以构建和存储场景布局，并允许轻松访问过去的感知。</a:t>
            </a:r>
            <a:r>
              <a:rPr lang="en-US" altLang="zh-CN"/>
              <a:t>SSM</a:t>
            </a:r>
            <a:r>
              <a:rPr lang="zh-CN" altLang="en-US"/>
              <a:t>将行动空间重新定义为地图上所有可导航地点的集合，允许进行全局规划。</a:t>
            </a: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328930" y="365125"/>
            <a:ext cx="11024870" cy="964565"/>
          </a:xfrm>
        </p:spPr>
        <p:txBody>
          <a:bodyPr/>
          <a:p>
            <a:r>
              <a:rPr lang="en-US" altLang="zh-CN" sz="3600"/>
              <a:t>SSM</a:t>
            </a:r>
            <a:r>
              <a:rPr lang="zh-CN" altLang="en-US" sz="3600"/>
              <a:t>的构造</a:t>
            </a:r>
            <a:endParaRPr lang="zh-CN" altLang="en-US" sz="3600"/>
          </a:p>
        </p:txBody>
      </p:sp>
      <p:sp>
        <p:nvSpPr>
          <p:cNvPr id="3" name="内容占位符 2"/>
          <p:cNvSpPr>
            <a:spLocks noGrp="1"/>
          </p:cNvSpPr>
          <p:nvPr>
            <p:ph idx="1"/>
          </p:nvPr>
        </p:nvSpPr>
        <p:spPr>
          <a:xfrm>
            <a:off x="463550" y="1329690"/>
            <a:ext cx="11266170" cy="4846955"/>
          </a:xfrm>
        </p:spPr>
        <p:txBody>
          <a:bodyPr>
            <a:normAutofit fontScale="90000" lnSpcReduction="10000"/>
          </a:bodyPr>
          <a:p>
            <a:pPr marL="0" indent="0" fontAlgn="auto">
              <a:lnSpc>
                <a:spcPct val="130000"/>
              </a:lnSpc>
              <a:buNone/>
            </a:pPr>
            <a:r>
              <a:rPr lang="en-US" altLang="zh-CN">
                <a:solidFill>
                  <a:srgbClr val="FF0000"/>
                </a:solidFill>
              </a:rPr>
              <a:t>(1) </a:t>
            </a:r>
            <a:r>
              <a:rPr lang="zh-CN" altLang="en-US">
                <a:solidFill>
                  <a:srgbClr val="FF0000"/>
                </a:solidFill>
              </a:rPr>
              <a:t>视觉和几何信息分离布局表示</a:t>
            </a:r>
            <a:endParaRPr lang="zh-CN" altLang="en-US"/>
          </a:p>
          <a:p>
            <a:pPr marL="0" indent="0" fontAlgn="auto">
              <a:lnSpc>
                <a:spcPct val="130000"/>
              </a:lnSpc>
              <a:buNone/>
            </a:pPr>
            <a:r>
              <a:rPr lang="en-US" altLang="zh-CN"/>
              <a:t>node v</a:t>
            </a:r>
            <a:r>
              <a:rPr lang="zh-CN" altLang="en-US"/>
              <a:t>被编码成在</a:t>
            </a:r>
            <a:r>
              <a:rPr lang="en-US" altLang="zh-CN"/>
              <a:t>position v</a:t>
            </a:r>
            <a:r>
              <a:rPr lang="zh-CN" altLang="en-US"/>
              <a:t>处的全景视觉特征，</a:t>
            </a:r>
            <a:r>
              <a:rPr lang="en-US" altLang="zh-CN"/>
              <a:t>edge e </a:t>
            </a:r>
            <a:r>
              <a:rPr lang="zh-CN" altLang="en-US"/>
              <a:t>编码成从</a:t>
            </a:r>
            <a:r>
              <a:rPr lang="en-US" altLang="zh-CN"/>
              <a:t>u</a:t>
            </a:r>
            <a:r>
              <a:rPr lang="zh-CN" altLang="en-US"/>
              <a:t>到</a:t>
            </a:r>
            <a:r>
              <a:rPr lang="en-US" altLang="zh-CN"/>
              <a:t>v</a:t>
            </a:r>
            <a:r>
              <a:rPr lang="zh-CN" altLang="en-US"/>
              <a:t>的几何信息。</a:t>
            </a:r>
            <a:endParaRPr lang="zh-CN" altLang="en-US"/>
          </a:p>
          <a:p>
            <a:pPr marL="0" indent="0" fontAlgn="auto">
              <a:lnSpc>
                <a:spcPct val="130000"/>
              </a:lnSpc>
              <a:buNone/>
            </a:pPr>
            <a:r>
              <a:rPr lang="en-US" altLang="zh-CN">
                <a:solidFill>
                  <a:srgbClr val="FF0000"/>
                </a:solidFill>
              </a:rPr>
              <a:t>(2) </a:t>
            </a:r>
            <a:r>
              <a:rPr lang="zh-CN" altLang="en-US">
                <a:solidFill>
                  <a:srgbClr val="FF0000"/>
                </a:solidFill>
              </a:rPr>
              <a:t>全局的动作空间建模</a:t>
            </a:r>
            <a:endParaRPr lang="zh-CN" altLang="en-US"/>
          </a:p>
          <a:p>
            <a:pPr marL="0" indent="0" fontAlgn="auto">
              <a:lnSpc>
                <a:spcPct val="130000"/>
              </a:lnSpc>
              <a:buNone/>
            </a:pPr>
            <a:r>
              <a:rPr lang="en-US" altLang="zh-CN"/>
              <a:t>SSM</a:t>
            </a:r>
            <a:r>
              <a:rPr lang="zh-CN" altLang="en-US"/>
              <a:t>中，每个节点</a:t>
            </a:r>
            <a:r>
              <a:rPr lang="en-US" altLang="zh-CN"/>
              <a:t>v</a:t>
            </a:r>
            <a:r>
              <a:rPr lang="zh-CN" altLang="en-US"/>
              <a:t>与相应位置处的全景视图相关联。每个节点都可以被分成很多子节点，每个子节点都代表了一个可导航的视点。</a:t>
            </a:r>
            <a:endParaRPr lang="zh-CN" altLang="en-US"/>
          </a:p>
          <a:p>
            <a:pPr marL="0" indent="0" fontAlgn="auto">
              <a:lnSpc>
                <a:spcPct val="130000"/>
              </a:lnSpc>
              <a:buNone/>
            </a:pPr>
            <a:r>
              <a:rPr lang="en-US" altLang="zh-CN">
                <a:solidFill>
                  <a:srgbClr val="FF0000"/>
                </a:solidFill>
              </a:rPr>
              <a:t>(3) </a:t>
            </a:r>
            <a:r>
              <a:rPr lang="zh-CN" altLang="en-US">
                <a:solidFill>
                  <a:srgbClr val="FF0000"/>
                </a:solidFill>
              </a:rPr>
              <a:t>联机更新</a:t>
            </a:r>
            <a:endParaRPr lang="zh-CN" altLang="en-US"/>
          </a:p>
          <a:p>
            <a:pPr marL="0" indent="0" fontAlgn="auto">
              <a:lnSpc>
                <a:spcPct val="130000"/>
              </a:lnSpc>
              <a:buNone/>
            </a:pPr>
            <a:r>
              <a:rPr lang="en-US" altLang="zh-CN"/>
              <a:t>SSM</a:t>
            </a:r>
            <a:r>
              <a:rPr lang="zh-CN" altLang="en-US"/>
              <a:t>是在线构建和动态更新的。在导航开始时，节点集被初始化为起始位置。随后，</a:t>
            </a:r>
            <a:r>
              <a:rPr lang="en-US" altLang="zh-CN"/>
              <a:t>SSM</a:t>
            </a:r>
            <a:r>
              <a:rPr lang="zh-CN" altLang="en-US"/>
              <a:t>将逐步拓展。</a:t>
            </a:r>
            <a:endParaRPr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451485" y="372745"/>
            <a:ext cx="10916920" cy="516255"/>
          </a:xfrm>
        </p:spPr>
        <p:txBody>
          <a:bodyPr/>
          <a:p>
            <a:pPr marL="0" indent="0">
              <a:buNone/>
            </a:pPr>
            <a:r>
              <a:rPr lang="en-US" altLang="zh-CN"/>
              <a:t>SSM</a:t>
            </a:r>
            <a:r>
              <a:rPr lang="zh-CN" altLang="en-US"/>
              <a:t>在</a:t>
            </a:r>
            <a:r>
              <a:rPr lang="en-US" altLang="zh-CN"/>
              <a:t>R2R</a:t>
            </a:r>
            <a:r>
              <a:rPr lang="zh-CN" altLang="en-US"/>
              <a:t>数据集上的实验</a:t>
            </a:r>
            <a:endParaRPr lang="zh-CN" altLang="en-US"/>
          </a:p>
        </p:txBody>
      </p:sp>
      <p:pic>
        <p:nvPicPr>
          <p:cNvPr id="5" name="图片 4" descr="屏幕快照 2022-11-14 下午8.40.32"/>
          <p:cNvPicPr>
            <a:picLocks noChangeAspect="1"/>
          </p:cNvPicPr>
          <p:nvPr/>
        </p:nvPicPr>
        <p:blipFill>
          <a:blip r:embed="rId1"/>
          <a:stretch>
            <a:fillRect/>
          </a:stretch>
        </p:blipFill>
        <p:spPr>
          <a:xfrm>
            <a:off x="564515" y="1153160"/>
            <a:ext cx="10803890" cy="503301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862965" y="5172075"/>
            <a:ext cx="10636250" cy="1308735"/>
          </a:xfrm>
          <a:prstGeom prst="rect">
            <a:avLst/>
          </a:prstGeom>
          <a:noFill/>
        </p:spPr>
        <p:txBody>
          <a:bodyPr wrap="square" rtlCol="0">
            <a:spAutoFit/>
          </a:bodyPr>
          <a:p>
            <a:pPr fontAlgn="auto">
              <a:lnSpc>
                <a:spcPct val="120000"/>
              </a:lnSpc>
            </a:pPr>
            <a:r>
              <a:rPr lang="zh-CN" altLang="en-US" sz="2200"/>
              <a:t>此图是</a:t>
            </a:r>
            <a:r>
              <a:rPr lang="en-US" altLang="zh-CN" sz="2200"/>
              <a:t>R2R</a:t>
            </a:r>
            <a:r>
              <a:rPr lang="zh-CN" altLang="en-US" sz="2200"/>
              <a:t>数据集上的视觉结果，由于智能体感知系统的部分可观测性，很难在</a:t>
            </a:r>
            <a:r>
              <a:rPr lang="en-US" altLang="zh-CN" sz="2200"/>
              <a:t>P1</a:t>
            </a:r>
            <a:r>
              <a:rPr lang="zh-CN" altLang="en-US" sz="2200"/>
              <a:t>位置找到厨房，因此</a:t>
            </a:r>
            <a:r>
              <a:rPr lang="en-US" altLang="zh-CN" sz="2200"/>
              <a:t>b</a:t>
            </a:r>
            <a:r>
              <a:rPr lang="zh-CN" altLang="en-US" sz="2200"/>
              <a:t>中的智能体走错了路，以失败告终。在</a:t>
            </a:r>
            <a:r>
              <a:rPr lang="en-US" altLang="zh-CN" sz="2200"/>
              <a:t>c</a:t>
            </a:r>
            <a:r>
              <a:rPr lang="zh-CN" altLang="en-US" sz="2200"/>
              <a:t>中，我们的智能体很容易返回并探索另一个方向</a:t>
            </a:r>
            <a:r>
              <a:rPr lang="en-US" altLang="zh-CN" sz="2200"/>
              <a:t>P3</a:t>
            </a:r>
            <a:r>
              <a:rPr lang="zh-CN" altLang="en-US" sz="2200"/>
              <a:t>。在</a:t>
            </a:r>
            <a:r>
              <a:rPr lang="en-US" altLang="zh-CN" sz="2200"/>
              <a:t>P3</a:t>
            </a:r>
            <a:r>
              <a:rPr lang="zh-CN" altLang="en-US" sz="2200"/>
              <a:t>，厨房很容易找到，并且指令成功完成。</a:t>
            </a:r>
            <a:endParaRPr lang="zh-CN" altLang="en-US" sz="2200"/>
          </a:p>
        </p:txBody>
      </p:sp>
      <p:pic>
        <p:nvPicPr>
          <p:cNvPr id="4" name="图片 3" descr="屏幕快照 2022-11-14 下午9.06.43"/>
          <p:cNvPicPr>
            <a:picLocks noChangeAspect="1"/>
          </p:cNvPicPr>
          <p:nvPr/>
        </p:nvPicPr>
        <p:blipFill>
          <a:blip r:embed="rId1"/>
          <a:stretch>
            <a:fillRect/>
          </a:stretch>
        </p:blipFill>
        <p:spPr>
          <a:xfrm>
            <a:off x="821055" y="357505"/>
            <a:ext cx="10635615" cy="4626610"/>
          </a:xfrm>
          <a:prstGeom prst="rect">
            <a:avLst/>
          </a:prstGeom>
        </p:spPr>
      </p:pic>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xml><?xml version="1.0" encoding="utf-8"?>
<p:tagLst xmlns:p="http://schemas.openxmlformats.org/presentationml/2006/main">
  <p:tag name="KSO_WM_SLIDE_ID" val="custom20202541_15"/>
  <p:tag name="KSO_WM_TEMPLATE_SUBCATEGORY" val="0"/>
  <p:tag name="KSO_WM_TEMPLATE_MASTER_TYPE" val="1"/>
  <p:tag name="KSO_WM_TEMPLATE_COLOR_TYPE" val="1"/>
  <p:tag name="KSO_WM_SLIDE_TYPE" val="endPage"/>
  <p:tag name="KSO_WM_SLIDE_SUBTYPE" val="pureTxt"/>
  <p:tag name="KSO_WM_SLIDE_ITEM_CNT" val="0"/>
  <p:tag name="KSO_WM_SLIDE_INDEX" val="15"/>
  <p:tag name="KSO_WM_TAG_VERSION" val="1.0"/>
  <p:tag name="KSO_WM_BEAUTIFY_FLAG" val="#wm#"/>
  <p:tag name="KSO_WM_TEMPLATE_CATEGORY" val="custom"/>
  <p:tag name="KSO_WM_TEMPLATE_INDEX" val="20202541"/>
  <p:tag name="KSO_WM_SLIDE_LAYOUT" val="a_b"/>
  <p:tag name="KSO_WM_SLIDE_LAYOUT_CNT" val="1_1"/>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xml><?xml version="1.0" encoding="utf-8"?>
<p:tagLst xmlns:p="http://schemas.openxmlformats.org/presentationml/2006/main">
  <p:tag name="KSO_WM_UNIT_ISCONTENTSTITLE" val="0"/>
  <p:tag name="KSO_WM_UNIT_NOCLEAR" val="1"/>
  <p:tag name="KSO_WM_UNIT_HIGHLIGHT" val="0"/>
  <p:tag name="KSO_WM_UNIT_COMPATIBLE" val="0"/>
  <p:tag name="KSO_WM_UNIT_DIAGRAM_ISNUMVISUAL" val="0"/>
  <p:tag name="KSO_WM_UNIT_DIAGRAM_ISREFERUNIT" val="0"/>
  <p:tag name="KSO_WM_UNIT_TYPE" val="a"/>
  <p:tag name="KSO_WM_UNIT_INDEX" val="1"/>
  <p:tag name="KSO_WM_UNIT_ID" val="custom20202541_15*a*1"/>
  <p:tag name="KSO_WM_TEMPLATE_CATEGORY" val="custom"/>
  <p:tag name="KSO_WM_TEMPLATE_INDEX" val="20202541"/>
  <p:tag name="KSO_WM_UNIT_LAYERLEVEL" val="1"/>
  <p:tag name="KSO_WM_TAG_VERSION" val="1.0"/>
  <p:tag name="KSO_WM_BEAUTIFY_FLAG" val="#wm#"/>
  <p:tag name="KSO_WM_UNIT_PRESET_TEXT" val="THANKS"/>
  <p:tag name="KSO_WM_UNIT_ISNUMDGMTITLE" val="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1804</Words>
  <Application>WPS 演示</Application>
  <PresentationFormat>宽屏</PresentationFormat>
  <Paragraphs>66</Paragraphs>
  <Slides>13</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13</vt:i4>
      </vt:variant>
    </vt:vector>
  </HeadingPairs>
  <TitlesOfParts>
    <vt:vector size="28" baseType="lpstr">
      <vt:lpstr>Arial</vt:lpstr>
      <vt:lpstr>方正书宋_GBK</vt:lpstr>
      <vt:lpstr>Wingdings</vt:lpstr>
      <vt:lpstr>汉仪旗黑-85S</vt:lpstr>
      <vt:lpstr>苹方-简</vt:lpstr>
      <vt:lpstr>Times New Roman Regular</vt:lpstr>
      <vt:lpstr>Calibri Light</vt:lpstr>
      <vt:lpstr>Helvetica Neue</vt:lpstr>
      <vt:lpstr>宋体</vt:lpstr>
      <vt:lpstr>汉仪书宋二KW</vt:lpstr>
      <vt:lpstr>Calibri</vt:lpstr>
      <vt:lpstr>微软雅黑</vt:lpstr>
      <vt:lpstr>汉仪旗黑</vt:lpstr>
      <vt:lpstr>Arial Unicode MS</vt:lpstr>
      <vt:lpstr>Office 主题</vt:lpstr>
      <vt:lpstr>Structured Scene Memory for Vision-Language Navigation</vt:lpstr>
      <vt:lpstr>SSM的提出背景</vt:lpstr>
      <vt:lpstr>PowerPoint 演示文稿</vt:lpstr>
      <vt:lpstr>PowerPoint 演示文稿</vt:lpstr>
      <vt:lpstr>RNN循环神经网络</vt:lpstr>
      <vt:lpstr>现有VLN模型的限制</vt:lpstr>
      <vt:lpstr>SSM的构造</vt:lpstr>
      <vt:lpstr>PowerPoint 演示文稿</vt:lpstr>
      <vt:lpstr>PowerPoint 演示文稿</vt:lpstr>
      <vt:lpstr>SSM在R2R数据集上的实验 </vt:lpstr>
      <vt:lpstr>PowerPoint 演示文稿</vt:lpstr>
      <vt:lpstr>PowerPoint 演示文稿</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luliman</dc:creator>
  <cp:lastModifiedBy>luliman</cp:lastModifiedBy>
  <cp:revision>2</cp:revision>
  <dcterms:created xsi:type="dcterms:W3CDTF">2022-11-15T07:28:42Z</dcterms:created>
  <dcterms:modified xsi:type="dcterms:W3CDTF">2022-11-15T07:28:42Z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2052-3.9.1.6204</vt:lpwstr>
  </property>
</Properties>
</file>

<file path=docProps/thumbnail.jpeg>
</file>